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>
    <p:extLst>
      <p:ext uri="{19B8F6BF-5375-455C-9EA6-DF929625EA0E}">
        <p15:presenceInfo xmlns:p15="http://schemas.microsoft.com/office/powerpoint/2012/main" userId="S-1-5-21-1982228756-150042506-1537001085-18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ACA8"/>
    <a:srgbClr val="13A983"/>
    <a:srgbClr val="F07D00"/>
    <a:srgbClr val="28618C"/>
    <a:srgbClr val="93C356"/>
    <a:srgbClr val="009BA4"/>
    <a:srgbClr val="BCCF02"/>
    <a:srgbClr val="539DC5"/>
    <a:srgbClr val="E02D8A"/>
    <a:srgbClr val="00A1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7" autoAdjust="0"/>
    <p:restoredTop sz="89958"/>
  </p:normalViewPr>
  <p:slideViewPr>
    <p:cSldViewPr snapToGrid="0" snapToObjects="1">
      <p:cViewPr>
        <p:scale>
          <a:sx n="124" d="100"/>
          <a:sy n="124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03.03.20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03.03.20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 err="1"/>
              <a:t>Mastertitelformat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 hasCustomPrompt="1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r>
              <a:rPr lang="en-GB" noProof="0" dirty="0"/>
              <a:t>
</a:t>
            </a:r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r>
              <a:rPr lang="en-GB" noProof="0" dirty="0"/>
              <a:t>
</a:t>
            </a:r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67449" y="1484315"/>
            <a:ext cx="51879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61984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2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8070849" y="1484315"/>
            <a:ext cx="338455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457700" y="1484315"/>
            <a:ext cx="3416300" cy="434498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 dirty="0"/>
              <a:t>Das </a:t>
            </a:r>
            <a:r>
              <a:rPr lang="en-GB" noProof="0" dirty="0" err="1"/>
              <a:t>ist</a:t>
            </a:r>
            <a:r>
              <a:rPr lang="en-GB" noProof="0" dirty="0"/>
              <a:t> </a:t>
            </a:r>
            <a:r>
              <a:rPr lang="en-GB" noProof="0" dirty="0" err="1"/>
              <a:t>eine</a:t>
            </a:r>
            <a:r>
              <a:rPr lang="en-GB" noProof="0" dirty="0"/>
              <a:t> </a:t>
            </a:r>
            <a:r>
              <a:rPr lang="en-GB" noProof="0" dirty="0" err="1"/>
              <a:t>Überschrift</a:t>
            </a:r>
            <a:br>
              <a:rPr lang="en-GB" noProof="0" dirty="0"/>
            </a:br>
            <a:r>
              <a:rPr lang="en-GB" noProof="0" dirty="0"/>
              <a:t>in </a:t>
            </a:r>
            <a:r>
              <a:rPr lang="en-GB" noProof="0" dirty="0" err="1"/>
              <a:t>zwei</a:t>
            </a:r>
            <a:r>
              <a:rPr lang="en-GB" noProof="0" dirty="0"/>
              <a:t> </a:t>
            </a:r>
            <a:r>
              <a:rPr lang="en-GB" noProof="0" dirty="0" err="1"/>
              <a:t>Zeilen</a:t>
            </a:r>
            <a:endParaRPr lang="en-GB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Erste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(16pt)</a:t>
            </a:r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 (14pt)</a:t>
            </a:r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Textebene</a:t>
            </a:r>
            <a:r>
              <a:rPr lang="en-GB" noProof="0" dirty="0"/>
              <a:t> </a:t>
            </a:r>
            <a:r>
              <a:rPr lang="en-GB" noProof="0" dirty="0" err="1"/>
              <a:t>für</a:t>
            </a:r>
            <a:r>
              <a:rPr lang="en-GB" noProof="0" dirty="0"/>
              <a:t> </a:t>
            </a:r>
            <a:r>
              <a:rPr lang="en-GB" noProof="0" dirty="0" err="1"/>
              <a:t>Aufzählungen</a:t>
            </a:r>
            <a:r>
              <a:rPr lang="en-GB" noProof="0" dirty="0"/>
              <a:t> </a:t>
            </a:r>
            <a:r>
              <a:rPr lang="en-GB" noProof="0" dirty="0" err="1"/>
              <a:t>bei</a:t>
            </a:r>
            <a:r>
              <a:rPr lang="en-GB" noProof="0" dirty="0"/>
              <a:t> </a:t>
            </a:r>
            <a:r>
              <a:rPr lang="en-GB" noProof="0" dirty="0" err="1"/>
              <a:t>viel</a:t>
            </a:r>
            <a:r>
              <a:rPr lang="en-GB" noProof="0" dirty="0"/>
              <a:t> Text</a:t>
            </a:r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Zwischenseite</a:t>
            </a:r>
            <a:endParaRPr lang="en-GB" noProof="0" dirty="0"/>
          </a:p>
          <a:p>
            <a:pPr lvl="6"/>
            <a:r>
              <a:rPr lang="en-GB" noProof="0" dirty="0" err="1"/>
              <a:t>Für</a:t>
            </a:r>
            <a:r>
              <a:rPr lang="en-GB" noProof="0" dirty="0"/>
              <a:t> den </a:t>
            </a:r>
            <a:r>
              <a:rPr lang="en-GB" noProof="0" dirty="0" err="1"/>
              <a:t>nächsten</a:t>
            </a:r>
            <a:r>
              <a:rPr lang="en-GB" noProof="0" dirty="0"/>
              <a:t> </a:t>
            </a:r>
            <a:r>
              <a:rPr lang="en-GB" noProof="0" dirty="0" err="1"/>
              <a:t>Präsentationsabschnitt</a:t>
            </a:r>
            <a:endParaRPr lang="en-GB" noProof="0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575050" y="6319797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</a:rPr>
              <a:t>Unsupervised Machine Learning for Anomaly Detection using an Autoencoder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Faculty of Computer Science, </a:t>
            </a:r>
            <a:r>
              <a:rPr lang="en-GB" sz="80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Marvin Arnold</a:t>
            </a: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Profilprojekt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Anwendungsforschung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der </a:t>
            </a:r>
            <a:r>
              <a:rPr lang="en-GB" sz="800" baseline="0" noProof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Informatik</a:t>
            </a:r>
            <a:r>
              <a:rPr lang="en-GB" sz="800" baseline="0" noProof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21.01.2020</a:t>
            </a:r>
            <a:endParaRPr lang="en-GB" sz="800" noProof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955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1" r:id="rId9"/>
    <p:sldLayoutId id="2147483902" r:id="rId10"/>
    <p:sldLayoutId id="2147483903" r:id="rId11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5F36EE35-BF43-AA41-8437-5942130BE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11" y="6063346"/>
            <a:ext cx="10438871" cy="681382"/>
          </a:xfrm>
        </p:spPr>
        <p:txBody>
          <a:bodyPr/>
          <a:lstStyle/>
          <a:p>
            <a:r>
              <a:rPr lang="de-DE" dirty="0"/>
              <a:t>Profilprojekt Anwendungsforschung in der Informatik</a:t>
            </a:r>
          </a:p>
          <a:p>
            <a:r>
              <a:rPr lang="de-DE" dirty="0"/>
              <a:t>xx.03.2020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575202-C1D6-FE46-B24E-40BE79B7C4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Marvin Arnold</a:t>
            </a:r>
          </a:p>
          <a:p>
            <a:r>
              <a:rPr lang="en-GB" dirty="0"/>
              <a:t>Faculty of Computer Science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F3BC202-36BE-AE43-A7AF-C116BBAFE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3392203"/>
            <a:ext cx="10438873" cy="1985340"/>
          </a:xfrm>
        </p:spPr>
        <p:txBody>
          <a:bodyPr/>
          <a:lstStyle/>
          <a:p>
            <a:r>
              <a:rPr lang="en-GB" dirty="0"/>
              <a:t>Unsupervised Machine Learning for Anomaly Detection using an Autoencoder</a:t>
            </a:r>
          </a:p>
        </p:txBody>
      </p:sp>
    </p:spTree>
    <p:extLst>
      <p:ext uri="{BB962C8B-B14F-4D97-AF65-F5344CB8AC3E}">
        <p14:creationId xmlns:p14="http://schemas.microsoft.com/office/powerpoint/2010/main" val="6982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47"/>
    </mc:Choice>
    <mc:Fallback xmlns="">
      <p:transition spd="slow" advTm="734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20D33D-B047-4744-86E5-FB0518CDE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Approach -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Reconstruction of the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[0, 1]</m:t>
                    </m:r>
                  </m:oMath>
                </a14:m>
                <a:r>
                  <a:rPr lang="en-GB" dirty="0"/>
                  <a:t> normalized original signal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We expect the reconstruction of a healthy signal to be better than on a signal showing degradation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b="1" dirty="0"/>
                  <a:t>Evaluation metric:</a:t>
                </a:r>
                <a:r>
                  <a:rPr lang="en-GB" dirty="0"/>
                  <a:t> Sum of the quadratic error of each time step in each measurement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53CE55-18E0-9845-8764-15581ED9AD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1199" t="-174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4CE28BD6-3AAE-854A-91D8-8ECF6D6D5A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21"/>
          <a:stretch/>
        </p:blipFill>
        <p:spPr>
          <a:xfrm>
            <a:off x="736601" y="3036277"/>
            <a:ext cx="4392960" cy="292172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242CAF6-E7B5-B04B-9415-710C5ED021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50"/>
          <a:stretch/>
        </p:blipFill>
        <p:spPr>
          <a:xfrm>
            <a:off x="6924329" y="3036277"/>
            <a:ext cx="4392960" cy="292735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73ED445-F2C1-F24E-B406-82BEC8F6F3A1}"/>
              </a:ext>
            </a:extLst>
          </p:cNvPr>
          <p:cNvSpPr txBox="1"/>
          <p:nvPr/>
        </p:nvSpPr>
        <p:spPr>
          <a:xfrm>
            <a:off x="874711" y="2643809"/>
            <a:ext cx="42548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Good reconstruction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A9419DA-9EE8-3F4F-A380-167E90B9F2A4}"/>
              </a:ext>
            </a:extLst>
          </p:cNvPr>
          <p:cNvSpPr txBox="1"/>
          <p:nvPr/>
        </p:nvSpPr>
        <p:spPr>
          <a:xfrm>
            <a:off x="7062441" y="2638449"/>
            <a:ext cx="425484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Bad reconstruction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E50B9BD-27CB-C844-AA92-DC6A623456C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129561" y="4497140"/>
            <a:ext cx="1794768" cy="2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C00C57C3-A43D-9F4C-879F-5C1225631D9A}"/>
              </a:ext>
            </a:extLst>
          </p:cNvPr>
          <p:cNvSpPr txBox="1"/>
          <p:nvPr/>
        </p:nvSpPr>
        <p:spPr>
          <a:xfrm>
            <a:off x="5129561" y="4194313"/>
            <a:ext cx="179476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</a:t>
            </a:r>
          </a:p>
          <a:p>
            <a:pPr algn="ctr"/>
            <a:r>
              <a:rPr lang="en-GB" dirty="0"/>
              <a:t>happens</a:t>
            </a:r>
          </a:p>
        </p:txBody>
      </p:sp>
    </p:spTree>
    <p:extLst>
      <p:ext uri="{BB962C8B-B14F-4D97-AF65-F5344CB8AC3E}">
        <p14:creationId xmlns:p14="http://schemas.microsoft.com/office/powerpoint/2010/main" val="2368682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044F4-A073-554D-9AD3-0E97E6909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Architecture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F478881-BC53-3F41-8B1B-7937042F38CA}"/>
              </a:ext>
            </a:extLst>
          </p:cNvPr>
          <p:cNvSpPr/>
          <p:nvPr/>
        </p:nvSpPr>
        <p:spPr>
          <a:xfrm>
            <a:off x="1154134" y="1519177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800DED-7447-114C-94D9-0212498BA2E7}"/>
              </a:ext>
            </a:extLst>
          </p:cNvPr>
          <p:cNvSpPr/>
          <p:nvPr/>
        </p:nvSpPr>
        <p:spPr>
          <a:xfrm>
            <a:off x="1664539" y="1519177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73AD2D0-C150-1D4E-B2F7-E9DB60A936CD}"/>
              </a:ext>
            </a:extLst>
          </p:cNvPr>
          <p:cNvSpPr/>
          <p:nvPr/>
        </p:nvSpPr>
        <p:spPr>
          <a:xfrm>
            <a:off x="1916287" y="2474088"/>
            <a:ext cx="251748" cy="190982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EB6464-92FD-E74D-9A8C-7AAC49CEF830}"/>
              </a:ext>
            </a:extLst>
          </p:cNvPr>
          <p:cNvSpPr/>
          <p:nvPr/>
        </p:nvSpPr>
        <p:spPr>
          <a:xfrm>
            <a:off x="2539545" y="2474088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2572555-3BBA-CC48-A11A-D686989809C5}"/>
              </a:ext>
            </a:extLst>
          </p:cNvPr>
          <p:cNvSpPr/>
          <p:nvPr/>
        </p:nvSpPr>
        <p:spPr>
          <a:xfrm>
            <a:off x="2791293" y="2951544"/>
            <a:ext cx="251748" cy="95490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71D39761-4709-2046-9BD1-4D7753E12E1D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168035" y="342900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A748C22-84A7-024D-8BAF-71F92FB4427E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293030" y="3429000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6345F194-8764-F941-B8B4-9B2FB408A0F9}"/>
              </a:ext>
            </a:extLst>
          </p:cNvPr>
          <p:cNvSpPr txBox="1"/>
          <p:nvPr/>
        </p:nvSpPr>
        <p:spPr>
          <a:xfrm>
            <a:off x="3411022" y="3258182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20A994A-1DF3-D648-BB14-C1D03932C002}"/>
              </a:ext>
            </a:extLst>
          </p:cNvPr>
          <p:cNvCxnSpPr/>
          <p:nvPr/>
        </p:nvCxnSpPr>
        <p:spPr>
          <a:xfrm>
            <a:off x="3043041" y="3434993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7F23FFC-A59D-5C4B-9B89-FC091A5C0E8F}"/>
              </a:ext>
            </a:extLst>
          </p:cNvPr>
          <p:cNvSpPr/>
          <p:nvPr/>
        </p:nvSpPr>
        <p:spPr>
          <a:xfrm>
            <a:off x="4118049" y="3258182"/>
            <a:ext cx="251748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0BAF71C-9D8C-7348-8A6B-A8B36B112E87}"/>
              </a:ext>
            </a:extLst>
          </p:cNvPr>
          <p:cNvCxnSpPr/>
          <p:nvPr/>
        </p:nvCxnSpPr>
        <p:spPr>
          <a:xfrm>
            <a:off x="3750068" y="3428998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FDEE3A6-6B4A-1149-8D20-C79F821D5FA0}"/>
              </a:ext>
            </a:extLst>
          </p:cNvPr>
          <p:cNvCxnSpPr/>
          <p:nvPr/>
        </p:nvCxnSpPr>
        <p:spPr>
          <a:xfrm>
            <a:off x="4369797" y="3414441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D24F3685-6203-B141-A9B5-22AC77248578}"/>
              </a:ext>
            </a:extLst>
          </p:cNvPr>
          <p:cNvSpPr/>
          <p:nvPr/>
        </p:nvSpPr>
        <p:spPr>
          <a:xfrm>
            <a:off x="4741307" y="2951543"/>
            <a:ext cx="251748" cy="95490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A86A611F-C436-A641-ABA6-0E2FCEE9B994}"/>
              </a:ext>
            </a:extLst>
          </p:cNvPr>
          <p:cNvSpPr/>
          <p:nvPr/>
        </p:nvSpPr>
        <p:spPr>
          <a:xfrm>
            <a:off x="4993055" y="2459529"/>
            <a:ext cx="251748" cy="19098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D64216A-F811-7A4E-8726-7CAB4DF93BBD}"/>
              </a:ext>
            </a:extLst>
          </p:cNvPr>
          <p:cNvSpPr txBox="1"/>
          <p:nvPr/>
        </p:nvSpPr>
        <p:spPr>
          <a:xfrm>
            <a:off x="5611072" y="3238908"/>
            <a:ext cx="33904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84E44C28-02ED-AB41-95AA-02912C073D4A}"/>
              </a:ext>
            </a:extLst>
          </p:cNvPr>
          <p:cNvCxnSpPr/>
          <p:nvPr/>
        </p:nvCxnSpPr>
        <p:spPr>
          <a:xfrm>
            <a:off x="5244803" y="3414440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3CC0451-DE21-C947-9608-32CFEB8300B7}"/>
              </a:ext>
            </a:extLst>
          </p:cNvPr>
          <p:cNvCxnSpPr/>
          <p:nvPr/>
        </p:nvCxnSpPr>
        <p:spPr>
          <a:xfrm>
            <a:off x="5942066" y="3411436"/>
            <a:ext cx="371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2C2B0D14-28B4-2B48-B5F9-F7282B7F25A7}"/>
              </a:ext>
            </a:extLst>
          </p:cNvPr>
          <p:cNvSpPr/>
          <p:nvPr/>
        </p:nvSpPr>
        <p:spPr>
          <a:xfrm>
            <a:off x="6567355" y="1520001"/>
            <a:ext cx="251748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37CF3A8-B14B-394F-B5E0-FE5B4029FDFB}"/>
              </a:ext>
            </a:extLst>
          </p:cNvPr>
          <p:cNvSpPr/>
          <p:nvPr/>
        </p:nvSpPr>
        <p:spPr>
          <a:xfrm>
            <a:off x="6315607" y="2465641"/>
            <a:ext cx="251748" cy="19098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473D34E-13B8-1143-A7E3-2A02B4CFDC20}"/>
              </a:ext>
            </a:extLst>
          </p:cNvPr>
          <p:cNvSpPr/>
          <p:nvPr/>
        </p:nvSpPr>
        <p:spPr>
          <a:xfrm>
            <a:off x="7193429" y="1499900"/>
            <a:ext cx="138896" cy="3819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64844E9C-F72A-B143-90DE-804677FD1A72}"/>
              </a:ext>
            </a:extLst>
          </p:cNvPr>
          <p:cNvCxnSpPr>
            <a:cxnSpLocks/>
          </p:cNvCxnSpPr>
          <p:nvPr/>
        </p:nvCxnSpPr>
        <p:spPr>
          <a:xfrm>
            <a:off x="6821920" y="3411436"/>
            <a:ext cx="3715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06C7CEEB-DB7B-FA46-A691-A75B6B2B3897}"/>
              </a:ext>
            </a:extLst>
          </p:cNvPr>
          <p:cNvSpPr txBox="1"/>
          <p:nvPr/>
        </p:nvSpPr>
        <p:spPr>
          <a:xfrm>
            <a:off x="844195" y="1030288"/>
            <a:ext cx="75877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Input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CE75EA2-2BBF-4048-8FA3-DB3A8AF32523}"/>
              </a:ext>
            </a:extLst>
          </p:cNvPr>
          <p:cNvSpPr txBox="1"/>
          <p:nvPr/>
        </p:nvSpPr>
        <p:spPr>
          <a:xfrm>
            <a:off x="6412778" y="780989"/>
            <a:ext cx="170019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Reconstructed input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C3F297A-D86A-1C47-B4CD-34F1DD9EA6BB}"/>
              </a:ext>
            </a:extLst>
          </p:cNvPr>
          <p:cNvSpPr txBox="1"/>
          <p:nvPr/>
        </p:nvSpPr>
        <p:spPr>
          <a:xfrm>
            <a:off x="3393824" y="1024869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Latent space</a:t>
            </a:r>
          </a:p>
        </p:txBody>
      </p:sp>
      <p:sp>
        <p:nvSpPr>
          <p:cNvPr id="33" name="Geschweifte Klammer links 32">
            <a:extLst>
              <a:ext uri="{FF2B5EF4-FFF2-40B4-BE49-F238E27FC236}">
                <a16:creationId xmlns:a16="http://schemas.microsoft.com/office/drawing/2014/main" id="{48BA8402-323C-4143-B161-5F326360564F}"/>
              </a:ext>
            </a:extLst>
          </p:cNvPr>
          <p:cNvSpPr/>
          <p:nvPr/>
        </p:nvSpPr>
        <p:spPr>
          <a:xfrm>
            <a:off x="721738" y="1533583"/>
            <a:ext cx="293499" cy="38196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AF8DDC1E-BC39-964A-B3CA-4B32C2E500E3}"/>
              </a:ext>
            </a:extLst>
          </p:cNvPr>
          <p:cNvSpPr txBox="1"/>
          <p:nvPr/>
        </p:nvSpPr>
        <p:spPr>
          <a:xfrm rot="16200000">
            <a:off x="-565317" y="3258180"/>
            <a:ext cx="209358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Window size</a:t>
            </a:r>
          </a:p>
        </p:txBody>
      </p:sp>
      <p:sp>
        <p:nvSpPr>
          <p:cNvPr id="35" name="Geschweifte Klammer links 34">
            <a:extLst>
              <a:ext uri="{FF2B5EF4-FFF2-40B4-BE49-F238E27FC236}">
                <a16:creationId xmlns:a16="http://schemas.microsoft.com/office/drawing/2014/main" id="{F7117B5E-1E26-3848-9EF6-FE8AC30782BC}"/>
              </a:ext>
            </a:extLst>
          </p:cNvPr>
          <p:cNvSpPr/>
          <p:nvPr/>
        </p:nvSpPr>
        <p:spPr>
          <a:xfrm rot="16200000">
            <a:off x="1119410" y="5520804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6031529-F48B-1942-AC51-CB6C6BC45F96}"/>
              </a:ext>
            </a:extLst>
          </p:cNvPr>
          <p:cNvSpPr txBox="1"/>
          <p:nvPr/>
        </p:nvSpPr>
        <p:spPr>
          <a:xfrm>
            <a:off x="1076831" y="5696965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37" name="Geschweifte Klammer links 36">
            <a:extLst>
              <a:ext uri="{FF2B5EF4-FFF2-40B4-BE49-F238E27FC236}">
                <a16:creationId xmlns:a16="http://schemas.microsoft.com/office/drawing/2014/main" id="{F7085C06-4A7E-F143-8B99-C9867A990712}"/>
              </a:ext>
            </a:extLst>
          </p:cNvPr>
          <p:cNvSpPr/>
          <p:nvPr/>
        </p:nvSpPr>
        <p:spPr>
          <a:xfrm rot="16200000">
            <a:off x="1688952" y="5464379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/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D6CFADA-CA71-A142-B286-96F80B0134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663" y="5694928"/>
                <a:ext cx="293500" cy="3416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Geschweifte Klammer links 38">
            <a:extLst>
              <a:ext uri="{FF2B5EF4-FFF2-40B4-BE49-F238E27FC236}">
                <a16:creationId xmlns:a16="http://schemas.microsoft.com/office/drawing/2014/main" id="{725DCAAB-10CC-D84B-A4EA-E5B5B90FA7F3}"/>
              </a:ext>
            </a:extLst>
          </p:cNvPr>
          <p:cNvSpPr/>
          <p:nvPr/>
        </p:nvSpPr>
        <p:spPr>
          <a:xfrm rot="16200000">
            <a:off x="2584834" y="5463875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/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A4C31066-DEF2-AF40-8A83-70FD9AF7BC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9545" y="5694424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Geschweifte Klammer links 40">
            <a:extLst>
              <a:ext uri="{FF2B5EF4-FFF2-40B4-BE49-F238E27FC236}">
                <a16:creationId xmlns:a16="http://schemas.microsoft.com/office/drawing/2014/main" id="{4C5CFEF7-3E26-9941-B7D8-02F262023A7A}"/>
              </a:ext>
            </a:extLst>
          </p:cNvPr>
          <p:cNvSpPr/>
          <p:nvPr/>
        </p:nvSpPr>
        <p:spPr>
          <a:xfrm rot="16200000">
            <a:off x="4995896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/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7DAAA22F-AE2A-FD48-BC8A-BDA7C151F1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0607" y="5714145"/>
                <a:ext cx="293500" cy="3416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Geschweifte Klammer links 42">
            <a:extLst>
              <a:ext uri="{FF2B5EF4-FFF2-40B4-BE49-F238E27FC236}">
                <a16:creationId xmlns:a16="http://schemas.microsoft.com/office/drawing/2014/main" id="{9D2F59E5-30D7-C544-9605-A4D86C196396}"/>
              </a:ext>
            </a:extLst>
          </p:cNvPr>
          <p:cNvSpPr/>
          <p:nvPr/>
        </p:nvSpPr>
        <p:spPr>
          <a:xfrm rot="16200000">
            <a:off x="6581180" y="5483596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/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4" name="Textfeld 43">
                <a:extLst>
                  <a:ext uri="{FF2B5EF4-FFF2-40B4-BE49-F238E27FC236}">
                    <a16:creationId xmlns:a16="http://schemas.microsoft.com/office/drawing/2014/main" id="{69D66B27-1323-224B-8718-45B3602F0E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5891" y="5714145"/>
                <a:ext cx="293500" cy="3416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Geschweifte Klammer links 44">
            <a:extLst>
              <a:ext uri="{FF2B5EF4-FFF2-40B4-BE49-F238E27FC236}">
                <a16:creationId xmlns:a16="http://schemas.microsoft.com/office/drawing/2014/main" id="{2AFBC4A1-630A-064F-83DC-903B29D14DCC}"/>
              </a:ext>
            </a:extLst>
          </p:cNvPr>
          <p:cNvSpPr/>
          <p:nvPr/>
        </p:nvSpPr>
        <p:spPr>
          <a:xfrm rot="16200000">
            <a:off x="7157315" y="5540021"/>
            <a:ext cx="208344" cy="1388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B4713592-B4C3-334A-B52A-101FDE191F9C}"/>
              </a:ext>
            </a:extLst>
          </p:cNvPr>
          <p:cNvSpPr txBox="1"/>
          <p:nvPr/>
        </p:nvSpPr>
        <p:spPr>
          <a:xfrm>
            <a:off x="7114736" y="5716182"/>
            <a:ext cx="2935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1E991302-1607-8141-A5C3-13889D493E18}"/>
              </a:ext>
            </a:extLst>
          </p:cNvPr>
          <p:cNvSpPr txBox="1"/>
          <p:nvPr/>
        </p:nvSpPr>
        <p:spPr>
          <a:xfrm>
            <a:off x="8397106" y="1495091"/>
            <a:ext cx="170019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Legend:</a:t>
            </a: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2AB16D0D-9E70-1647-8099-5C9EAAED57D0}"/>
              </a:ext>
            </a:extLst>
          </p:cNvPr>
          <p:cNvSpPr/>
          <p:nvPr/>
        </p:nvSpPr>
        <p:spPr>
          <a:xfrm>
            <a:off x="8496154" y="1893995"/>
            <a:ext cx="717293" cy="3416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6769726-4201-2547-BDAA-E82CF74A991A}"/>
              </a:ext>
            </a:extLst>
          </p:cNvPr>
          <p:cNvSpPr/>
          <p:nvPr/>
        </p:nvSpPr>
        <p:spPr>
          <a:xfrm>
            <a:off x="8496153" y="2406466"/>
            <a:ext cx="717293" cy="3416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772C3D91-2469-074A-B016-7495247F5F11}"/>
              </a:ext>
            </a:extLst>
          </p:cNvPr>
          <p:cNvSpPr/>
          <p:nvPr/>
        </p:nvSpPr>
        <p:spPr>
          <a:xfrm>
            <a:off x="8496152" y="2916550"/>
            <a:ext cx="717293" cy="34163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533320F-E72F-6B4A-85C0-039D9752F9E2}"/>
              </a:ext>
            </a:extLst>
          </p:cNvPr>
          <p:cNvSpPr txBox="1"/>
          <p:nvPr/>
        </p:nvSpPr>
        <p:spPr>
          <a:xfrm>
            <a:off x="9323694" y="1893995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Convolution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06CECEB8-C63D-5A46-8846-9B4C57E03E17}"/>
              </a:ext>
            </a:extLst>
          </p:cNvPr>
          <p:cNvSpPr txBox="1"/>
          <p:nvPr/>
        </p:nvSpPr>
        <p:spPr>
          <a:xfrm>
            <a:off x="9323694" y="2406466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Max pooling (2x)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BFB32948-5C66-BE47-BA0C-569D0ED4521C}"/>
              </a:ext>
            </a:extLst>
          </p:cNvPr>
          <p:cNvSpPr txBox="1"/>
          <p:nvPr/>
        </p:nvSpPr>
        <p:spPr>
          <a:xfrm>
            <a:off x="9323694" y="2916550"/>
            <a:ext cx="24075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1D </a:t>
            </a:r>
            <a:r>
              <a:rPr lang="en-GB" dirty="0" err="1"/>
              <a:t>Upsampling</a:t>
            </a:r>
            <a:r>
              <a:rPr lang="en-GB" dirty="0"/>
              <a:t> (2x)</a:t>
            </a:r>
          </a:p>
        </p:txBody>
      </p:sp>
      <p:sp>
        <p:nvSpPr>
          <p:cNvPr id="54" name="Geschweifte Klammer links 53">
            <a:extLst>
              <a:ext uri="{FF2B5EF4-FFF2-40B4-BE49-F238E27FC236}">
                <a16:creationId xmlns:a16="http://schemas.microsoft.com/office/drawing/2014/main" id="{BE936B7D-794A-AC48-940D-80CFB0C843AE}"/>
              </a:ext>
            </a:extLst>
          </p:cNvPr>
          <p:cNvSpPr/>
          <p:nvPr/>
        </p:nvSpPr>
        <p:spPr>
          <a:xfrm rot="16200000">
            <a:off x="4123602" y="5463371"/>
            <a:ext cx="208344" cy="2517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/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6925B7AF-BC6A-874B-BBC6-B79AE3579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8313" y="5693920"/>
                <a:ext cx="293500" cy="3416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/>
              <p:nvPr/>
            </p:nvSpPr>
            <p:spPr>
              <a:xfrm>
                <a:off x="8397106" y="3486293"/>
                <a:ext cx="3198460" cy="24304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/>
                  <a:t>Parameters:</a:t>
                </a:r>
              </a:p>
              <a:p>
                <a:endParaRPr lang="en-GB" b="1" dirty="0"/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b="1" dirty="0"/>
                  <a:t>Loss:</a:t>
                </a:r>
                <a:r>
                  <a:rPr lang="en-GB" dirty="0"/>
                  <a:t> MSE</a:t>
                </a:r>
              </a:p>
              <a:p>
                <a:pPr marL="285750" indent="-285750">
                  <a:lnSpc>
                    <a:spcPct val="150000"/>
                  </a:lnSpc>
                  <a:buFont typeface="Symbol" pitchFamily="2" charset="2"/>
                  <a:buChar char="-"/>
                </a:pPr>
                <a:r>
                  <a:rPr lang="en-GB" dirty="0"/>
                  <a:t>Overall there are 6 pooling stages </a:t>
                </a:r>
                <a:r>
                  <a:rPr lang="en-GB" dirty="0">
                    <a:sym typeface="Wingdings" pitchFamily="2" charset="2"/>
                  </a:rPr>
                  <a:t> 64x reduction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64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r>
                        <a:rPr lang="de-DE" b="0" i="0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∈{2, 4, 8}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6" name="Textfeld 55">
                <a:extLst>
                  <a:ext uri="{FF2B5EF4-FFF2-40B4-BE49-F238E27FC236}">
                    <a16:creationId xmlns:a16="http://schemas.microsoft.com/office/drawing/2014/main" id="{6D0FB9E2-72DF-E347-93D8-ADDFD5352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106" y="3486293"/>
                <a:ext cx="3198460" cy="2430474"/>
              </a:xfrm>
              <a:prstGeom prst="rect">
                <a:avLst/>
              </a:prstGeom>
              <a:blipFill>
                <a:blip r:embed="rId6"/>
                <a:stretch>
                  <a:fillRect l="-791" t="-5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10C11D02-28AD-3045-8307-DE0A41C74532}"/>
              </a:ext>
            </a:extLst>
          </p:cNvPr>
          <p:cNvCxnSpPr>
            <a:cxnSpLocks/>
            <a:stCxn id="17" idx="0"/>
            <a:endCxn id="32" idx="2"/>
          </p:cNvCxnSpPr>
          <p:nvPr/>
        </p:nvCxnSpPr>
        <p:spPr>
          <a:xfrm flipV="1">
            <a:off x="4243923" y="1366501"/>
            <a:ext cx="0" cy="1891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952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D3BA-A6F3-2A4E-BAA5-D0B5E5F4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Qualitatively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26DE5-F642-574E-91E8-5E82FD0391D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4282633"/>
            <a:ext cx="10580688" cy="1546667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Behaviour of error is as expected: As bearing degrades error goes up (Lager 5 has longer warm-up time)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functions shows signs of steps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indication of different error states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is rather smooth thus making  finding a threshold easier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But: This plot is only for window size = 128. How do other window sizes behave?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4BF8A5-62ED-1447-8085-0E1D4792B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11" y="1028700"/>
            <a:ext cx="4993654" cy="2804595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79E9EF-58BF-5942-97E8-669F233721E2}"/>
              </a:ext>
            </a:extLst>
          </p:cNvPr>
          <p:cNvSpPr txBox="1">
            <a:spLocks/>
          </p:cNvSpPr>
          <p:nvPr/>
        </p:nvSpPr>
        <p:spPr>
          <a:xfrm>
            <a:off x="3876958" y="3833295"/>
            <a:ext cx="3982816" cy="26414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dirty="0">
                <a:solidFill>
                  <a:schemeClr val="bg2"/>
                </a:solidFill>
              </a:rPr>
              <a:t>Window size: 128; Latent space size: 50%</a:t>
            </a:r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345A0D2F-85E6-4445-B228-A4610C300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55" y="1028700"/>
            <a:ext cx="4993654" cy="280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10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CE4980-90FA-4843-A95B-15B883786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Quantitatively 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6AED4D1-133B-414A-AC21-81F01539842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646311464"/>
              </p:ext>
            </p:extLst>
          </p:nvPr>
        </p:nvGraphicFramePr>
        <p:xfrm>
          <a:off x="874711" y="1264395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0.03 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AB62D2B-6155-C24C-9DAC-9F66D1FAB897}"/>
              </a:ext>
            </a:extLst>
          </p:cNvPr>
          <p:cNvSpPr txBox="1"/>
          <p:nvPr/>
        </p:nvSpPr>
        <p:spPr>
          <a:xfrm>
            <a:off x="874711" y="922763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graphicFrame>
        <p:nvGraphicFramePr>
          <p:cNvPr id="6" name="Inhaltsplatzhalter 3">
            <a:extLst>
              <a:ext uri="{FF2B5EF4-FFF2-40B4-BE49-F238E27FC236}">
                <a16:creationId xmlns:a16="http://schemas.microsoft.com/office/drawing/2014/main" id="{016E5D01-00D2-084A-B06E-30F280FCD9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4374133"/>
              </p:ext>
            </p:extLst>
          </p:nvPr>
        </p:nvGraphicFramePr>
        <p:xfrm>
          <a:off x="874711" y="3431019"/>
          <a:ext cx="105806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1803107575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50112762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62644194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4337180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24992301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20172044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128245529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717380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66135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979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xxx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192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xxx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605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12,5%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66329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03403992-02E1-E54F-AC30-313FEC7B123A}"/>
              </a:ext>
            </a:extLst>
          </p:cNvPr>
          <p:cNvSpPr txBox="1"/>
          <p:nvPr/>
        </p:nvSpPr>
        <p:spPr>
          <a:xfrm>
            <a:off x="874711" y="3089387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5: AUC depending on window sizes and latent space size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CBE40EF-643D-EA48-8E0D-8EB0FAF61F6E}"/>
              </a:ext>
            </a:extLst>
          </p:cNvPr>
          <p:cNvSpPr txBox="1"/>
          <p:nvPr/>
        </p:nvSpPr>
        <p:spPr>
          <a:xfrm>
            <a:off x="874711" y="5116010"/>
            <a:ext cx="10580688" cy="800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AUC performance seems to correlate with window size</a:t>
            </a:r>
          </a:p>
          <a:p>
            <a:pPr marL="285750" indent="-285750">
              <a:lnSpc>
                <a:spcPct val="150000"/>
              </a:lnSpc>
              <a:buFont typeface="Symbol" pitchFamily="2" charset="2"/>
              <a:buChar char="-"/>
            </a:pPr>
            <a:r>
              <a:rPr lang="en-GB" dirty="0"/>
              <a:t>Network Lager 4, window size 4096, latent space 12,5%: learned the inverse of the expected behaviour</a:t>
            </a:r>
          </a:p>
        </p:txBody>
      </p:sp>
    </p:spTree>
    <p:extLst>
      <p:ext uri="{BB962C8B-B14F-4D97-AF65-F5344CB8AC3E}">
        <p14:creationId xmlns:p14="http://schemas.microsoft.com/office/powerpoint/2010/main" val="2129654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9BA318-806F-0144-9132-C0BC650D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 - Latent Spaces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4A8C71-8184-C641-B1D6-DA8385D3C1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1096840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From previous experiments we expect a clustering of latent spaces when applying PCA or TSNE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plot latent spaces transformed by PCA into 2D as the bearing runs (from early = red to late = blue)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TSNE did not yield any useful clustering results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A1923F-6C40-0044-96E4-E4AF1D32F7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3" t="10035" r="10316" b="4522"/>
          <a:stretch/>
        </p:blipFill>
        <p:spPr>
          <a:xfrm>
            <a:off x="874711" y="2882095"/>
            <a:ext cx="3321935" cy="260430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86C0E83-630C-C944-97E8-E9A5C4017CC3}"/>
              </a:ext>
            </a:extLst>
          </p:cNvPr>
          <p:cNvSpPr txBox="1"/>
          <p:nvPr/>
        </p:nvSpPr>
        <p:spPr>
          <a:xfrm>
            <a:off x="874712" y="25811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128; Lat. 50%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9FA6E0-A33E-4A4D-98D3-2D66597E2D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0354" r="9747" b="4203"/>
          <a:stretch/>
        </p:blipFill>
        <p:spPr>
          <a:xfrm>
            <a:off x="4504088" y="2882094"/>
            <a:ext cx="3321934" cy="260430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042FC71-739B-F244-B4BB-5F3EB19399CF}"/>
              </a:ext>
            </a:extLst>
          </p:cNvPr>
          <p:cNvSpPr txBox="1"/>
          <p:nvPr/>
        </p:nvSpPr>
        <p:spPr>
          <a:xfrm>
            <a:off x="4504088" y="2540462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1024; Lat. 50%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FD1E905-0064-DF44-86AD-7FC7A05D3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356" y="2540462"/>
            <a:ext cx="4064000" cy="3048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4B9E113-36A1-794A-8D01-A93965974950}"/>
              </a:ext>
            </a:extLst>
          </p:cNvPr>
          <p:cNvSpPr txBox="1"/>
          <p:nvPr/>
        </p:nvSpPr>
        <p:spPr>
          <a:xfrm>
            <a:off x="8366389" y="2534853"/>
            <a:ext cx="33219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4; WS 4096; Lat. 50%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45722BD-110B-5645-99D3-84215CD82673}"/>
              </a:ext>
            </a:extLst>
          </p:cNvPr>
          <p:cNvSpPr txBox="1">
            <a:spLocks/>
          </p:cNvSpPr>
          <p:nvPr/>
        </p:nvSpPr>
        <p:spPr>
          <a:xfrm>
            <a:off x="874711" y="5588462"/>
            <a:ext cx="10580688" cy="34163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Clustering is better the bigger the window size is </a:t>
            </a:r>
            <a:r>
              <a:rPr lang="en-GB" dirty="0">
                <a:sym typeface="Wingdings" pitchFamily="2" charset="2"/>
              </a:rPr>
              <a:t> inverse correlation with AUC results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2577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91A4A-0E1D-054C-B762-35C08F2E4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- Reduced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30140F-9390-AB4E-8F56-42464C2EE2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741681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Window size 128 yielded the best results </a:t>
            </a:r>
            <a:r>
              <a:rPr lang="en-GB" dirty="0">
                <a:sym typeface="Wingdings" pitchFamily="2" charset="2"/>
              </a:rPr>
              <a:t> reduce the window size further to check if this trend continuous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Reducing the model to 3 down sampling steps to make window size 8 possible</a:t>
            </a:r>
          </a:p>
          <a:p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13A2F8E1-6884-D847-A02B-6EC1C9B7D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26398"/>
              </p:ext>
            </p:extLst>
          </p:nvPr>
        </p:nvGraphicFramePr>
        <p:xfrm>
          <a:off x="2709332" y="2876621"/>
          <a:ext cx="677333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0313251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4874952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612524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5822498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5028436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79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174566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9DE95E1-3D84-1441-A624-EBA4A938A0FD}"/>
              </a:ext>
            </a:extLst>
          </p:cNvPr>
          <p:cNvSpPr txBox="1"/>
          <p:nvPr/>
        </p:nvSpPr>
        <p:spPr>
          <a:xfrm>
            <a:off x="2709332" y="2422765"/>
            <a:ext cx="677333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Lager 4: AUC depending on window sizes and latent space size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0AE5508-0219-6544-844D-34523A7F26AA}"/>
              </a:ext>
            </a:extLst>
          </p:cNvPr>
          <p:cNvSpPr txBox="1">
            <a:spLocks/>
          </p:cNvSpPr>
          <p:nvPr/>
        </p:nvSpPr>
        <p:spPr>
          <a:xfrm>
            <a:off x="874711" y="3954259"/>
            <a:ext cx="10580688" cy="176363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Although the window size is very small the network behaves as expected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error noise caused by the degradation introduces high frequency components into the signal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These components thus also influence very small window sizes</a:t>
            </a:r>
          </a:p>
        </p:txBody>
      </p:sp>
    </p:spTree>
    <p:extLst>
      <p:ext uri="{BB962C8B-B14F-4D97-AF65-F5344CB8AC3E}">
        <p14:creationId xmlns:p14="http://schemas.microsoft.com/office/powerpoint/2010/main" val="608272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01F02E-A882-F34C-ADA4-294E29322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Conclusion, Outlook and Problems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C4053F-8ADE-864F-BE31-08A03FE3638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Degradation starting point can be determined by an expert exactly knowing which feature to look at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Finding a classical generally applicable feature is very hard</a:t>
            </a:r>
          </a:p>
          <a:p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The application of an autoencoder machine learning model reduces the feature space to 1 error plot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Some fine tuning parameters remain e.g. the window size making the model not always universal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only evaluate the separability of the resulting error plot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No instructions yet on how to find a good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Sometimes the network is better in reconstructing erroneous data (reversed classifier) than ”normal” data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Inverse correlation of latent space clustering and performance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>
              <a:sym typeface="Wingdings" pitchFamily="2" charset="2"/>
            </a:endParaRP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6179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18575-E2C5-CB40-A1EF-DD426A7B8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F6C987-22A7-974C-B8AC-B80B7DC9F7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030288"/>
            <a:ext cx="10580688" cy="434498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Motivation - Anomaly Detection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Available Data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Task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Classical Approaches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Autocorrelation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Mean Absolute Change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Machine Learning Approach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Autoencoder Concept 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Results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Qualitatively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Quantitively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Latent Spaces</a:t>
            </a:r>
          </a:p>
          <a:p>
            <a:pPr marL="738842" lvl="1" indent="-342900">
              <a:buFont typeface="+mj-lt"/>
              <a:buAutoNum type="arabicPeriod"/>
            </a:pPr>
            <a:r>
              <a:rPr lang="en-GB" dirty="0"/>
              <a:t>Reduced Model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Conclusion, Outlook and Problems</a:t>
            </a:r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738842" lvl="1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928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7DA14-56D6-D24C-9A03-6F380F815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- Anomaly Detection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FF1503-8E89-4D40-AC4F-8B601E0400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Detect abnormal behaviour/patterns of measurements of a machine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Catch:</a:t>
            </a:r>
            <a:r>
              <a:rPr lang="en-GB" dirty="0"/>
              <a:t> It is unknown how the anomaly manifests itself in the measurement data (think nuclear power plant)</a:t>
            </a:r>
            <a:endParaRPr lang="en-GB" b="1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9176EE6-7471-824B-A7A5-40B6B8ED9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1" y="2569997"/>
            <a:ext cx="5359399" cy="3010010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88401B55-C387-554E-AE94-141B83C1E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09" y="2569997"/>
            <a:ext cx="5359400" cy="301001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9B93A8A-8C93-724D-9A10-D5B7F6AAB5DA}"/>
              </a:ext>
            </a:extLst>
          </p:cNvPr>
          <p:cNvSpPr txBox="1"/>
          <p:nvPr/>
        </p:nvSpPr>
        <p:spPr>
          <a:xfrm>
            <a:off x="2129106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Normal behaviour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7C28AB6-3ECF-4142-90F8-48B4AA45EE56}"/>
              </a:ext>
            </a:extLst>
          </p:cNvPr>
          <p:cNvSpPr txBox="1"/>
          <p:nvPr/>
        </p:nvSpPr>
        <p:spPr>
          <a:xfrm>
            <a:off x="7626617" y="2343785"/>
            <a:ext cx="257438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Possible error behaviour</a:t>
            </a:r>
          </a:p>
        </p:txBody>
      </p:sp>
      <p:sp>
        <p:nvSpPr>
          <p:cNvPr id="12" name="Ring 11">
            <a:extLst>
              <a:ext uri="{FF2B5EF4-FFF2-40B4-BE49-F238E27FC236}">
                <a16:creationId xmlns:a16="http://schemas.microsoft.com/office/drawing/2014/main" id="{73DC53E1-3524-E849-A8EE-D015773A45D3}"/>
              </a:ext>
            </a:extLst>
          </p:cNvPr>
          <p:cNvSpPr/>
          <p:nvPr/>
        </p:nvSpPr>
        <p:spPr>
          <a:xfrm>
            <a:off x="8760619" y="4303957"/>
            <a:ext cx="476678" cy="476678"/>
          </a:xfrm>
          <a:prstGeom prst="donut">
            <a:avLst>
              <a:gd name="adj" fmla="val 152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F63C6F8-EAC7-204F-945A-299D0A27CECC}"/>
              </a:ext>
            </a:extLst>
          </p:cNvPr>
          <p:cNvCxnSpPr>
            <a:cxnSpLocks/>
          </p:cNvCxnSpPr>
          <p:nvPr/>
        </p:nvCxnSpPr>
        <p:spPr>
          <a:xfrm flipV="1">
            <a:off x="6234109" y="4626116"/>
            <a:ext cx="2526510" cy="10245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276170AB-C432-2F4E-994B-DD33C26DE378}"/>
              </a:ext>
            </a:extLst>
          </p:cNvPr>
          <p:cNvSpPr txBox="1"/>
          <p:nvPr/>
        </p:nvSpPr>
        <p:spPr>
          <a:xfrm>
            <a:off x="2203975" y="5658484"/>
            <a:ext cx="806026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Previously unknown behaviour. Is this an error or just noise/measurement error?</a:t>
            </a:r>
          </a:p>
        </p:txBody>
      </p:sp>
    </p:spTree>
    <p:extLst>
      <p:ext uri="{BB962C8B-B14F-4D97-AF65-F5344CB8AC3E}">
        <p14:creationId xmlns:p14="http://schemas.microsoft.com/office/powerpoint/2010/main" val="186666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D2E21-0E94-6E47-864C-C58831959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Available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7E2FD-8061-8643-B985-D1E88B8FB3F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940027"/>
            <a:ext cx="10580688" cy="495063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Bearings running until they break </a:t>
            </a:r>
            <a:r>
              <a:rPr lang="en-GB" dirty="0">
                <a:sym typeface="Wingdings" pitchFamily="2" charset="2"/>
              </a:rPr>
              <a:t> 2 datasets available (</a:t>
            </a:r>
            <a:r>
              <a:rPr lang="en-GB" b="1" dirty="0">
                <a:sym typeface="Wingdings" pitchFamily="2" charset="2"/>
              </a:rPr>
              <a:t>”Lager 4”</a:t>
            </a:r>
            <a:r>
              <a:rPr lang="en-GB" dirty="0">
                <a:sym typeface="Wingdings" pitchFamily="2" charset="2"/>
              </a:rPr>
              <a:t> and </a:t>
            </a:r>
            <a:r>
              <a:rPr lang="en-GB" b="1" dirty="0">
                <a:sym typeface="Wingdings" pitchFamily="2" charset="2"/>
              </a:rPr>
              <a:t>“Lager 5”</a:t>
            </a:r>
            <a:r>
              <a:rPr lang="en-GB" dirty="0">
                <a:sym typeface="Wingdings" pitchFamily="2" charset="2"/>
              </a:rPr>
              <a:t>) </a:t>
            </a:r>
            <a:endParaRPr lang="en-GB" dirty="0"/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Every 2 minutes 4 separate measurements from 4 ultrasonic sensors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Available “ground truth” data: Raw signal, amplitude spectrum, spectrogram, </a:t>
            </a:r>
            <a:r>
              <a:rPr lang="en-GB" b="1" dirty="0"/>
              <a:t>envelope spectrum</a:t>
            </a:r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endParaRPr lang="en-GB" b="1" dirty="0"/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Expert Feature: </a:t>
            </a:r>
            <a:r>
              <a:rPr lang="en-GB" dirty="0"/>
              <a:t>Specific area in envelope spectrum that shows more noise as bearing is breaking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Knowledge of expert feature is very problem specific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8684F79-7228-074B-82FA-1098F39AB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24" y="2384785"/>
            <a:ext cx="4433207" cy="288942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442437-16A1-8743-B432-DB92ED5A7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569" y="2384785"/>
            <a:ext cx="4433207" cy="290022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5E04C774-C67F-4B48-8E63-7906FC1FDB55}"/>
              </a:ext>
            </a:extLst>
          </p:cNvPr>
          <p:cNvSpPr txBox="1"/>
          <p:nvPr/>
        </p:nvSpPr>
        <p:spPr>
          <a:xfrm>
            <a:off x="1763255" y="2213969"/>
            <a:ext cx="293914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(good)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E69C4C2-D53B-3440-BB6A-F8E24A178E4E}"/>
              </a:ext>
            </a:extLst>
          </p:cNvPr>
          <p:cNvSpPr txBox="1"/>
          <p:nvPr/>
        </p:nvSpPr>
        <p:spPr>
          <a:xfrm>
            <a:off x="7116084" y="2213969"/>
            <a:ext cx="3686176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Envelope spectrum (start of failure)</a:t>
            </a:r>
          </a:p>
        </p:txBody>
      </p:sp>
      <p:sp>
        <p:nvSpPr>
          <p:cNvPr id="10" name="Ring 9">
            <a:extLst>
              <a:ext uri="{FF2B5EF4-FFF2-40B4-BE49-F238E27FC236}">
                <a16:creationId xmlns:a16="http://schemas.microsoft.com/office/drawing/2014/main" id="{C53BFECB-E6A3-5B46-8C1E-3806DD6A8B73}"/>
              </a:ext>
            </a:extLst>
          </p:cNvPr>
          <p:cNvSpPr/>
          <p:nvPr/>
        </p:nvSpPr>
        <p:spPr>
          <a:xfrm>
            <a:off x="7128609" y="3978992"/>
            <a:ext cx="387007" cy="993842"/>
          </a:xfrm>
          <a:prstGeom prst="donut">
            <a:avLst>
              <a:gd name="adj" fmla="val 32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42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940048-FA43-794F-AA7B-F2A3EDC4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CB03B3-52B0-9D4E-828E-27A52AA88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283897"/>
            <a:ext cx="10580688" cy="1468517"/>
          </a:xfrm>
        </p:spPr>
        <p:txBody>
          <a:bodyPr/>
          <a:lstStyle/>
          <a:p>
            <a:r>
              <a:rPr lang="en-GB" sz="2000" dirty="0"/>
              <a:t>Raw audio bearing should contain all the necessary information to detect the starting point of the degradation.</a:t>
            </a:r>
          </a:p>
          <a:p>
            <a:r>
              <a:rPr lang="en-GB" sz="2000" dirty="0"/>
              <a:t>Use an appropriate machine learning scheme to map non pre-processed audio recording to an error plot.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14A9E7-E170-8E4E-8D20-436AE830C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743" y="2983071"/>
            <a:ext cx="5067782" cy="2846228"/>
          </a:xfrm>
          <a:prstGeom prst="rect">
            <a:avLst/>
          </a:prstGeom>
        </p:spPr>
      </p:pic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A7DCB657-72FC-A545-B497-F11B837EC61D}"/>
              </a:ext>
            </a:extLst>
          </p:cNvPr>
          <p:cNvSpPr/>
          <p:nvPr/>
        </p:nvSpPr>
        <p:spPr>
          <a:xfrm rot="5400000">
            <a:off x="2058846" y="4266717"/>
            <a:ext cx="347240" cy="199952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1E11989-E06B-AB46-A2D8-53B5E6C3DACD}"/>
              </a:ext>
            </a:extLst>
          </p:cNvPr>
          <p:cNvSpPr txBox="1"/>
          <p:nvPr/>
        </p:nvSpPr>
        <p:spPr>
          <a:xfrm>
            <a:off x="1276107" y="4715379"/>
            <a:ext cx="1956122" cy="34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Low Metric</a:t>
            </a:r>
          </a:p>
        </p:txBody>
      </p:sp>
      <p:sp>
        <p:nvSpPr>
          <p:cNvPr id="8" name="Geschweifte Klammer links 7">
            <a:extLst>
              <a:ext uri="{FF2B5EF4-FFF2-40B4-BE49-F238E27FC236}">
                <a16:creationId xmlns:a16="http://schemas.microsoft.com/office/drawing/2014/main" id="{2C24C2D7-75A6-0243-ABBC-1FD907A383F2}"/>
              </a:ext>
            </a:extLst>
          </p:cNvPr>
          <p:cNvSpPr/>
          <p:nvPr/>
        </p:nvSpPr>
        <p:spPr>
          <a:xfrm rot="2580000">
            <a:off x="4050955" y="2711038"/>
            <a:ext cx="358815" cy="29654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6FA25E-B8D7-744E-8370-7E0393310B63}"/>
              </a:ext>
            </a:extLst>
          </p:cNvPr>
          <p:cNvSpPr txBox="1"/>
          <p:nvPr/>
        </p:nvSpPr>
        <p:spPr>
          <a:xfrm rot="-2820000">
            <a:off x="2916597" y="3829426"/>
            <a:ext cx="215441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Degradation Metric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C2C13F0A-9C57-B54B-B0CA-2511C411EAC2}"/>
              </a:ext>
            </a:extLst>
          </p:cNvPr>
          <p:cNvSpPr txBox="1">
            <a:spLocks/>
          </p:cNvSpPr>
          <p:nvPr/>
        </p:nvSpPr>
        <p:spPr>
          <a:xfrm>
            <a:off x="5974178" y="2983071"/>
            <a:ext cx="5476080" cy="284622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b="1" dirty="0"/>
              <a:t>Main Idea: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Use a metric that increases when bearing degrades </a:t>
            </a:r>
            <a:r>
              <a:rPr lang="en-GB" sz="2000" dirty="0">
                <a:sym typeface="Wingdings" pitchFamily="2" charset="2"/>
              </a:rPr>
              <a:t> Change point visible 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>
                <a:sym typeface="Wingdings" pitchFamily="2" charset="2"/>
              </a:rPr>
              <a:t>Unsupervised approach possible without knowing labels beforehand</a:t>
            </a:r>
            <a:endParaRPr lang="en-GB" sz="2000" dirty="0"/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Reduction of expert feature possibilities to universal metric plot</a:t>
            </a:r>
          </a:p>
          <a:p>
            <a:pPr marL="342900" indent="-342900">
              <a:buFont typeface="Symbol" pitchFamily="2" charset="2"/>
              <a:buChar char="-"/>
            </a:pPr>
            <a:r>
              <a:rPr lang="en-GB" sz="2000" dirty="0"/>
              <a:t>Evaluation using ROC and AUC </a:t>
            </a:r>
          </a:p>
        </p:txBody>
      </p:sp>
    </p:spTree>
    <p:extLst>
      <p:ext uri="{BB962C8B-B14F-4D97-AF65-F5344CB8AC3E}">
        <p14:creationId xmlns:p14="http://schemas.microsoft.com/office/powerpoint/2010/main" val="106745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10976E-4EA4-EE42-A726-88581C681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Classical Approaches (non machine learning)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1CFD22-C3D7-F743-BC40-E36DFF6C82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4"/>
            <a:ext cx="10580688" cy="684214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calculate 65 classical statistical features and search for a separability threshold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This includes: autocorrelation, kurtosis, linear trend, mean, median, skewness, variance, …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Mean absolute change:</a:t>
            </a:r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1505E8A4-72EB-7645-B7F4-E8305D243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622554"/>
            <a:ext cx="6232358" cy="3500292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DCB74E8D-C117-0147-9E11-231C3CDF1D5D}"/>
              </a:ext>
            </a:extLst>
          </p:cNvPr>
          <p:cNvCxnSpPr/>
          <p:nvPr/>
        </p:nvCxnSpPr>
        <p:spPr>
          <a:xfrm>
            <a:off x="5626645" y="4224192"/>
            <a:ext cx="0" cy="10826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20E29F5B-1FE8-B743-86D5-2B209A884684}"/>
              </a:ext>
            </a:extLst>
          </p:cNvPr>
          <p:cNvSpPr txBox="1"/>
          <p:nvPr/>
        </p:nvSpPr>
        <p:spPr>
          <a:xfrm>
            <a:off x="4897369" y="3837114"/>
            <a:ext cx="1469772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Change point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563D1B09-4349-2648-832C-96075DE4BF60}"/>
              </a:ext>
            </a:extLst>
          </p:cNvPr>
          <p:cNvSpPr txBox="1">
            <a:spLocks/>
          </p:cNvSpPr>
          <p:nvPr/>
        </p:nvSpPr>
        <p:spPr>
          <a:xfrm>
            <a:off x="7107069" y="2885704"/>
            <a:ext cx="4550416" cy="312320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Describes the absolute change between two consecutive measurement points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= Mean abs. change 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curve looks nearly ideal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Change point almost perfectly hits the expert opinion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0.99</a:t>
            </a:r>
          </a:p>
        </p:txBody>
      </p:sp>
    </p:spTree>
    <p:extLst>
      <p:ext uri="{BB962C8B-B14F-4D97-AF65-F5344CB8AC3E}">
        <p14:creationId xmlns:p14="http://schemas.microsoft.com/office/powerpoint/2010/main" val="641820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141B9-A752-2D4F-BCAB-E6B876A89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mean absolute change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5A55A-5310-AF44-8CB7-773768FB60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1406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5</a:t>
            </a:r>
            <a:r>
              <a:rPr lang="en-GB" dirty="0"/>
              <a:t> does not look so nice …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34A432-9156-3A4E-ADA8-77BE0A6C2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1898376"/>
            <a:ext cx="6187881" cy="3475312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28EBAD6-262C-C94F-B39C-399A93438CFD}"/>
              </a:ext>
            </a:extLst>
          </p:cNvPr>
          <p:cNvSpPr txBox="1">
            <a:spLocks/>
          </p:cNvSpPr>
          <p:nvPr/>
        </p:nvSpPr>
        <p:spPr>
          <a:xfrm>
            <a:off x="7062592" y="2157962"/>
            <a:ext cx="4254697" cy="32157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seems to happen right at the start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Afterwards big drop in error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Error after change point is not increasing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AUC = 0.21 (classifier could be reversed)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  <a:p>
            <a:pPr algn="ctr"/>
            <a:r>
              <a:rPr lang="en-GB" b="1" dirty="0">
                <a:sym typeface="Wingdings" pitchFamily="2" charset="2"/>
              </a:rPr>
              <a:t> Does not work universally</a:t>
            </a:r>
            <a:endParaRPr lang="en-GB" b="1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29888294-1F4E-6D42-8E49-2C5764F058A5}"/>
              </a:ext>
            </a:extLst>
          </p:cNvPr>
          <p:cNvCxnSpPr>
            <a:cxnSpLocks/>
          </p:cNvCxnSpPr>
          <p:nvPr/>
        </p:nvCxnSpPr>
        <p:spPr>
          <a:xfrm flipV="1">
            <a:off x="6096000" y="3674639"/>
            <a:ext cx="0" cy="88600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9CD00D93-51F6-E442-A7E2-534249D044DB}"/>
              </a:ext>
            </a:extLst>
          </p:cNvPr>
          <p:cNvSpPr txBox="1"/>
          <p:nvPr/>
        </p:nvSpPr>
        <p:spPr>
          <a:xfrm>
            <a:off x="5323002" y="3127943"/>
            <a:ext cx="1545996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Expert</a:t>
            </a:r>
          </a:p>
          <a:p>
            <a:pPr algn="ctr"/>
            <a:r>
              <a:rPr lang="en-GB" dirty="0"/>
              <a:t>change point</a:t>
            </a:r>
          </a:p>
        </p:txBody>
      </p:sp>
    </p:spTree>
    <p:extLst>
      <p:ext uri="{BB962C8B-B14F-4D97-AF65-F5344CB8AC3E}">
        <p14:creationId xmlns:p14="http://schemas.microsoft.com/office/powerpoint/2010/main" val="400373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76C1D6-812D-CB44-955B-67FCDB56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Autocorrelation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</p:spPr>
            <p:txBody>
              <a:bodyPr/>
              <a:lstStyle/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As bearing rotates one full revolution measurement values should correlate with previous revolution</a:t>
                </a:r>
              </a:p>
              <a:p>
                <a:pPr marL="285750" indent="-285750">
                  <a:buFont typeface="Symbol" pitchFamily="2" charset="2"/>
                  <a:buChar char="-"/>
                </a:pPr>
                <a:r>
                  <a:rPr lang="en-GB" dirty="0"/>
                  <a:t>Using the microphones sampling frequency </a:t>
                </a:r>
                <a:r>
                  <a:rPr lang="en-GB" dirty="0">
                    <a:sym typeface="Wingdings" pitchFamily="2" charset="2"/>
                  </a:rPr>
                  <a:t> 6144 Measurement samples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⟷</m:t>
                    </m:r>
                  </m:oMath>
                </a14:m>
                <a:r>
                  <a:rPr lang="en-GB" dirty="0">
                    <a:sym typeface="Wingdings" pitchFamily="2" charset="2"/>
                  </a:rPr>
                  <a:t> one revolution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8B0288-1558-CE47-815B-95C2E6E049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74711" y="1484313"/>
                <a:ext cx="10580688" cy="684213"/>
              </a:xfrm>
              <a:blipFill>
                <a:blip r:embed="rId2"/>
                <a:stretch>
                  <a:fillRect l="-1199" t="-10909" b="-109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646726F8-43C0-7F46-9FA6-4E8B1148E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2209964"/>
            <a:ext cx="5221289" cy="2932443"/>
          </a:xfrm>
          <a:prstGeom prst="rect">
            <a:avLst/>
          </a:prstGeom>
        </p:spPr>
      </p:pic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815AC2F-6525-6E40-A1C9-68307DA4E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10" y="2209964"/>
            <a:ext cx="5221289" cy="2932443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636D60D-11EB-4244-BBB2-7EF4B4029CE0}"/>
              </a:ext>
            </a:extLst>
          </p:cNvPr>
          <p:cNvSpPr txBox="1">
            <a:spLocks/>
          </p:cNvSpPr>
          <p:nvPr/>
        </p:nvSpPr>
        <p:spPr>
          <a:xfrm>
            <a:off x="874711" y="5183845"/>
            <a:ext cx="10580688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4</a:t>
            </a:r>
            <a:r>
              <a:rPr lang="en-GB" dirty="0"/>
              <a:t> AUC = 1.00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b="1" dirty="0"/>
              <a:t>Lager 5</a:t>
            </a:r>
            <a:r>
              <a:rPr lang="en-GB" dirty="0"/>
              <a:t> AUC = 0.98</a:t>
            </a:r>
          </a:p>
        </p:txBody>
      </p:sp>
    </p:spTree>
    <p:extLst>
      <p:ext uri="{BB962C8B-B14F-4D97-AF65-F5344CB8AC3E}">
        <p14:creationId xmlns:p14="http://schemas.microsoft.com/office/powerpoint/2010/main" val="2643601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40C0D2-1F3B-144C-BA30-C1B1B3866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autocorrelation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32DAC-171F-FA48-BDF2-7EBDB41B6D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684213"/>
          </a:xfrm>
        </p:spPr>
        <p:txBody>
          <a:bodyPr/>
          <a:lstStyle/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We need to specify the autocorrelation lag </a:t>
            </a:r>
            <a:r>
              <a:rPr lang="en-GB" dirty="0">
                <a:sym typeface="Wingdings" pitchFamily="2" charset="2"/>
              </a:rPr>
              <a:t> we know the exact lag of 6144 thus the results are very good</a:t>
            </a:r>
          </a:p>
          <a:p>
            <a:pPr marL="285750" indent="-285750">
              <a:buFont typeface="Symbol" pitchFamily="2" charset="2"/>
              <a:buChar char="-"/>
            </a:pPr>
            <a:r>
              <a:rPr lang="en-GB" dirty="0">
                <a:sym typeface="Wingdings" pitchFamily="2" charset="2"/>
              </a:rPr>
              <a:t>What if we don’t know the “correct” lag?</a:t>
            </a:r>
          </a:p>
          <a:p>
            <a:pPr marL="285750" indent="-285750">
              <a:buFont typeface="Symbol" pitchFamily="2" charset="2"/>
              <a:buChar char="-"/>
            </a:pPr>
            <a:endParaRPr lang="en-GB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9D28306A-922B-8741-BACD-9761747E6B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622589"/>
              </p:ext>
            </p:extLst>
          </p:nvPr>
        </p:nvGraphicFramePr>
        <p:xfrm>
          <a:off x="874711" y="2760339"/>
          <a:ext cx="10580688" cy="2416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32">
                  <a:extLst>
                    <a:ext uri="{9D8B030D-6E8A-4147-A177-3AD203B41FA5}">
                      <a16:colId xmlns:a16="http://schemas.microsoft.com/office/drawing/2014/main" val="27038269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554006382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213288818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4064832457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52989968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283970871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305262613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3435163646"/>
                    </a:ext>
                  </a:extLst>
                </a:gridCol>
                <a:gridCol w="1175632">
                  <a:extLst>
                    <a:ext uri="{9D8B030D-6E8A-4147-A177-3AD203B41FA5}">
                      <a16:colId xmlns:a16="http://schemas.microsoft.com/office/drawing/2014/main" val="119834631"/>
                    </a:ext>
                  </a:extLst>
                </a:gridCol>
              </a:tblGrid>
              <a:tr h="495818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16384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61113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206363"/>
                  </a:ext>
                </a:extLst>
              </a:tr>
              <a:tr h="960326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Lager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42400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7C0E787D-DDAF-D144-9344-3874DEFEB391}"/>
              </a:ext>
            </a:extLst>
          </p:cNvPr>
          <p:cNvSpPr txBox="1"/>
          <p:nvPr/>
        </p:nvSpPr>
        <p:spPr>
          <a:xfrm>
            <a:off x="874711" y="2375210"/>
            <a:ext cx="1058068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AUC values for different lags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8DF1EE8E-E4F1-2F4B-A60E-85026E96C4DE}"/>
              </a:ext>
            </a:extLst>
          </p:cNvPr>
          <p:cNvSpPr txBox="1">
            <a:spLocks/>
          </p:cNvSpPr>
          <p:nvPr/>
        </p:nvSpPr>
        <p:spPr>
          <a:xfrm>
            <a:off x="874711" y="5373687"/>
            <a:ext cx="10580688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Symbol" pitchFamily="2" charset="2"/>
              <a:buChar char="-"/>
            </a:pPr>
            <a:r>
              <a:rPr lang="en-GB" dirty="0"/>
              <a:t>Guessing the lag gets us random good and bad results</a:t>
            </a:r>
          </a:p>
          <a:p>
            <a:r>
              <a:rPr lang="en-GB" dirty="0">
                <a:sym typeface="Wingdings" pitchFamily="2" charset="2"/>
              </a:rPr>
              <a:t>  We require knowledge of the underlying problem to find optimal lag value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6176971"/>
      </p:ext>
    </p:extLst>
  </p:cSld>
  <p:clrMapOvr>
    <a:masterClrMapping/>
  </p:clrMapOvr>
</p:sld>
</file>

<file path=ppt/theme/theme1.xml><?xml version="1.0" encoding="utf-8"?>
<a:theme xmlns:a="http://schemas.openxmlformats.org/drawingml/2006/main" name="TUD_2018_16zu9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7C8D47D-C401-4EE1-BDE7-44A31DD9F0E9}" vid="{32192CAF-097F-4FAF-B79D-D16E995EDBE8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TUD_2018_16zu9</Template>
  <TotalTime>0</TotalTime>
  <Words>1144</Words>
  <Application>Microsoft Macintosh PowerPoint</Application>
  <PresentationFormat>Breitbild</PresentationFormat>
  <Paragraphs>269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Arial</vt:lpstr>
      <vt:lpstr>Symbol</vt:lpstr>
      <vt:lpstr>Open Sans</vt:lpstr>
      <vt:lpstr>Cambria Math</vt:lpstr>
      <vt:lpstr>Calibri</vt:lpstr>
      <vt:lpstr>TUD_2018_16zu9</vt:lpstr>
      <vt:lpstr>Unsupervised Machine Learning for Anomaly Detection using an Autoencoder</vt:lpstr>
      <vt:lpstr>Agenda</vt:lpstr>
      <vt:lpstr>Motivation - Anomaly Detection</vt:lpstr>
      <vt:lpstr>Available Data</vt:lpstr>
      <vt:lpstr>Task</vt:lpstr>
      <vt:lpstr>Classical Approaches (non machine learning)</vt:lpstr>
      <vt:lpstr>Problems with mean absolute change</vt:lpstr>
      <vt:lpstr>Autocorrelation</vt:lpstr>
      <vt:lpstr>Problems with autocorrelation</vt:lpstr>
      <vt:lpstr>Machine Learning Approach - Autoencoder</vt:lpstr>
      <vt:lpstr>Autoencoder Architecture</vt:lpstr>
      <vt:lpstr>Autoencoder Results - Qualitatively </vt:lpstr>
      <vt:lpstr>Autoencoder Results - Quantitatively </vt:lpstr>
      <vt:lpstr>Autoencoder Results - Latent Spaces </vt:lpstr>
      <vt:lpstr>Autoencoder - Reduced Model</vt:lpstr>
      <vt:lpstr>Conclusion, Outlook and Problems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Implementierung und Visualisierung von Finanzdaten zur Risikobewertung von Aktien.  Overnight Effekt in Aktienmärkten: Statistische Analyse und Handelsstrategie.  </dc:title>
  <dc:creator>ms403103</dc:creator>
  <cp:lastModifiedBy>Marvin Arnold</cp:lastModifiedBy>
  <cp:revision>171</cp:revision>
  <cp:lastPrinted>2018-12-16T19:00:54Z</cp:lastPrinted>
  <dcterms:created xsi:type="dcterms:W3CDTF">2018-12-08T15:38:09Z</dcterms:created>
  <dcterms:modified xsi:type="dcterms:W3CDTF">2020-03-05T00:58:18Z</dcterms:modified>
</cp:coreProperties>
</file>

<file path=docProps/thumbnail.jpeg>
</file>